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66" r:id="rId11"/>
    <p:sldId id="279" r:id="rId12"/>
    <p:sldId id="270" r:id="rId13"/>
    <p:sldId id="274" r:id="rId14"/>
    <p:sldId id="281" r:id="rId15"/>
    <p:sldId id="282" r:id="rId16"/>
    <p:sldId id="280" r:id="rId17"/>
    <p:sldId id="297" r:id="rId18"/>
    <p:sldId id="310" r:id="rId19"/>
    <p:sldId id="305" r:id="rId20"/>
    <p:sldId id="304" r:id="rId21"/>
    <p:sldId id="285" r:id="rId22"/>
    <p:sldId id="309" r:id="rId23"/>
    <p:sldId id="307" r:id="rId24"/>
    <p:sldId id="284" r:id="rId25"/>
    <p:sldId id="302" r:id="rId26"/>
    <p:sldId id="278" r:id="rId27"/>
    <p:sldId id="272" r:id="rId28"/>
    <p:sldId id="286" r:id="rId29"/>
    <p:sldId id="301" r:id="rId30"/>
    <p:sldId id="300" r:id="rId31"/>
    <p:sldId id="288" r:id="rId32"/>
    <p:sldId id="303" r:id="rId33"/>
    <p:sldId id="283" r:id="rId34"/>
    <p:sldId id="276" r:id="rId35"/>
    <p:sldId id="292" r:id="rId36"/>
    <p:sldId id="315" r:id="rId37"/>
    <p:sldId id="316" r:id="rId38"/>
    <p:sldId id="317" r:id="rId39"/>
    <p:sldId id="294" r:id="rId40"/>
    <p:sldId id="291" r:id="rId41"/>
    <p:sldId id="293" r:id="rId42"/>
    <p:sldId id="295" r:id="rId43"/>
    <p:sldId id="296" r:id="rId44"/>
    <p:sldId id="314" r:id="rId45"/>
    <p:sldId id="308" r:id="rId46"/>
    <p:sldId id="312" r:id="rId47"/>
    <p:sldId id="313" r:id="rId48"/>
    <p:sldId id="311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94118" autoAdjust="0"/>
  </p:normalViewPr>
  <p:slideViewPr>
    <p:cSldViewPr snapToGrid="0">
      <p:cViewPr varScale="1">
        <p:scale>
          <a:sx n="65" d="100"/>
          <a:sy n="65" d="100"/>
        </p:scale>
        <p:origin x="67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AB518-B5D9-4E43-A37A-0F46E745FB4B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671B2-FFF6-4998-B95C-6E847ADE2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671B2-FFF6-4998-B95C-6E847ADE2A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48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671B2-FFF6-4998-B95C-6E847ADE2A1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25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06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24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08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979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3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75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4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750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92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73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3E83-82D2-46B0-8213-06D77E654480}" type="datetimeFigureOut">
              <a:rPr lang="ru-RU" smtClean="0"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1F7D2-575B-4C34-B9A1-2A100BFDF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65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elp.1sim.ru/%D0%A1%D1%82%D1%80%D1%83%D0%BA%D1%82%D1%83%D1%80%D0%B0+%D0%B8+%D1%81%D0%BE%D0%B4%D0%B5%D1%80%D0%B6%D0%B0%D0%BD%D0%B8%D0%B5+%D1%8D%D0%BA%D1%80%D0%B0%D0%BD%D0%BE%D0%B2+%D1%81%D0%B8%D1%81%D1%82%D0%B5%D0%BC%D1%8B+%D0%90%D0%A2%D0%9C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94" y="485095"/>
            <a:ext cx="5088513" cy="61812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79477" y="364294"/>
            <a:ext cx="651252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2400" dirty="0" smtClean="0"/>
              <a:t>Система «АТМ» – мощный административный инструмент контроля и управления, создавался как федеральный проект современной системы мониторинга социально значимой инфраструктуры построенный на инновационном </a:t>
            </a:r>
            <a:r>
              <a:rPr lang="en-US" sz="2400" dirty="0" smtClean="0"/>
              <a:t>WEB–</a:t>
            </a:r>
            <a:r>
              <a:rPr lang="ru-RU" sz="2400" dirty="0" smtClean="0"/>
              <a:t>принципе. </a:t>
            </a:r>
          </a:p>
          <a:p>
            <a:r>
              <a:rPr lang="ru-RU" sz="2400" dirty="0" smtClean="0"/>
              <a:t>	На сегодняшний день система АТМ - единственная система диспетчеризации внедренная  на законодательном уровне в масштабах целого Субъекта Федерации – Республика Карелия. </a:t>
            </a:r>
          </a:p>
          <a:p>
            <a:r>
              <a:rPr lang="ru-RU" sz="2400" dirty="0" smtClean="0"/>
              <a:t>	Система АТМ специально разработана для охвата больших региональных систем для получения оперативной информации о состоянии всей инженерной структуры.</a:t>
            </a:r>
          </a:p>
          <a:p>
            <a:r>
              <a:rPr lang="ru-RU" sz="2400" dirty="0" smtClean="0"/>
              <a:t>	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43042" y="-45399"/>
            <a:ext cx="10488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СИСТЕМА  МОНИТОРИНГА 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И УПРАВЛЕНИЯ ТЕПЛОМ </a:t>
            </a:r>
            <a:r>
              <a:rPr lang="ru-RU" sz="2800" dirty="0" smtClean="0">
                <a:solidFill>
                  <a:srgbClr val="0070C0"/>
                </a:solidFill>
              </a:rPr>
              <a:t>ОБЪЕКТОВ </a:t>
            </a:r>
            <a:r>
              <a:rPr lang="ru-RU" sz="2800" dirty="0" smtClean="0">
                <a:solidFill>
                  <a:srgbClr val="0070C0"/>
                </a:solidFill>
              </a:rPr>
              <a:t>ЖКХ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384314"/>
            <a:ext cx="11154033" cy="61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18839"/>
            <a:ext cx="11097406" cy="60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1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415029"/>
            <a:ext cx="11154033" cy="60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9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30270"/>
            <a:ext cx="11154033" cy="59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22649"/>
            <a:ext cx="11101216" cy="60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8" y="739743"/>
            <a:ext cx="11093596" cy="53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26460"/>
            <a:ext cx="11146940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407408"/>
            <a:ext cx="11154033" cy="60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5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07408"/>
            <a:ext cx="11146940" cy="60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41" y="31955"/>
            <a:ext cx="11082165" cy="600508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037967" y="1630017"/>
            <a:ext cx="1652224" cy="3313044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91874" y="669529"/>
            <a:ext cx="2208815" cy="58309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2083" y="2010997"/>
            <a:ext cx="279041" cy="127220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12735" y="9208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sx="104000" sy="104000" algn="ctr" rotWithShape="0">
                    <a:srgbClr val="000000"/>
                  </a:outerShdw>
                </a:effectLst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75934" y="44412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sx="104000" sy="104000" algn="ctr" rotWithShape="0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010" y="2903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sx="104000" sy="104000" algn="ctr" rotWithShape="0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24156" y="285164"/>
            <a:ext cx="4491264" cy="33898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6520" y="2285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sx="104000" sy="104000" algn="ctr" rotWithShape="0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0207" y="8416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sx="104000" sy="104000" algn="ctr" rotWithShape="0">
                    <a:srgbClr val="000000"/>
                  </a:outerShdw>
                </a:effectLst>
              </a:rPr>
              <a:t>7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573270" y="224164"/>
            <a:ext cx="1943488" cy="354626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235599" y="917328"/>
            <a:ext cx="1943488" cy="329316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235599" y="569526"/>
            <a:ext cx="1943488" cy="329316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0570" y="51945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sx="104000" sy="104000" algn="ctr" rotWithShape="0">
                    <a:srgbClr val="000000"/>
                  </a:outerShdw>
                </a:effectLst>
              </a:rPr>
              <a:t>2</a:t>
            </a:r>
            <a:endParaRPr lang="en-US" dirty="0" smtClean="0">
              <a:solidFill>
                <a:srgbClr val="FF0000"/>
              </a:solidFill>
              <a:effectLst>
                <a:outerShdw sx="104000" sy="104000" algn="ctr" rotWithShape="0">
                  <a:srgbClr val="000000"/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79727" y="5332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sx="104000" sy="104000" algn="ctr" rotWithShape="0">
                    <a:srgbClr val="000000"/>
                  </a:outerShdw>
                </a:effectLst>
              </a:rPr>
              <a:t>4</a:t>
            </a:r>
            <a:endParaRPr lang="en-US" dirty="0" smtClean="0">
              <a:solidFill>
                <a:srgbClr val="FF0000"/>
              </a:solidFill>
              <a:effectLst>
                <a:outerShdw sx="104000" sy="104000" algn="ctr" rotWithShape="0">
                  <a:srgbClr val="000000"/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95461" y="2029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sx="104000" sy="104000" algn="ctr" rotWithShape="0">
                    <a:srgbClr val="000000"/>
                  </a:outerShdw>
                </a:effectLst>
              </a:rPr>
              <a:t>6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79010" y="4976735"/>
            <a:ext cx="3301197" cy="92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605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 закладок отображает доступные в текущей конфигурации функции системы. 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614497" y="4271855"/>
            <a:ext cx="2263613" cy="92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Поле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просмотра параметров «</a:t>
            </a:r>
            <a:r>
              <a:rPr lang="ru-RU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активного объекта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837614" y="1630017"/>
            <a:ext cx="8240694" cy="4313583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24760" y="2168920"/>
            <a:ext cx="520219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60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Закладка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всплывающей навигации по объектам.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805097" y="630299"/>
            <a:ext cx="4333943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60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Закладка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вызова оперативной помощи.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10030" y="669529"/>
            <a:ext cx="5028473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Поле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быстрой навигации по основным разделам ресурса АТМ.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138291" y="67687"/>
            <a:ext cx="4286879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60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Указатель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действующего пользователя.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759645" y="1100401"/>
            <a:ext cx="6096000" cy="512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ts val="160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Указатель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наименования «</a:t>
            </a:r>
            <a:r>
              <a:rPr lang="ru-RU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активного объекта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в текущий момент времени.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28206" y="1005837"/>
            <a:ext cx="6096000" cy="8200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ts val="1605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60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Указатель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действующую компанию. Имеется ссылка для перехода в раздел «С</a:t>
            </a:r>
            <a:r>
              <a:rPr lang="ru-RU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траница компании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5" y="6037287"/>
            <a:ext cx="11082166" cy="841929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4183032" y="6131599"/>
            <a:ext cx="1943488" cy="354626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88842" y="61242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sx="104000" sy="104000" algn="ctr" rotWithShape="0">
                    <a:srgbClr val="000000"/>
                  </a:outerShdw>
                </a:effectLst>
              </a:rPr>
              <a:t>9</a:t>
            </a:r>
            <a:endParaRPr lang="en-US" dirty="0" smtClean="0">
              <a:solidFill>
                <a:srgbClr val="FF0000"/>
              </a:solidFill>
              <a:effectLst>
                <a:outerShdw sx="104000" sy="104000" algn="ctr" rotWithShape="0">
                  <a:srgbClr val="000000"/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198936" y="6023810"/>
            <a:ext cx="354626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Вызов справочной информации по системе АТМ 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86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9" grpId="1"/>
      <p:bldP spid="11" grpId="0"/>
      <p:bldP spid="12" grpId="0"/>
      <p:bldP spid="12" grpId="1"/>
      <p:bldP spid="15" grpId="0" animBg="1"/>
      <p:bldP spid="15" grpId="1" animBg="1"/>
      <p:bldP spid="16" grpId="0"/>
      <p:bldP spid="16" grpId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1" grpId="1"/>
      <p:bldP spid="22" grpId="0"/>
      <p:bldP spid="22" grpId="1"/>
      <p:bldP spid="23" grpId="0"/>
      <p:bldP spid="23" grpId="1"/>
      <p:bldP spid="26" grpId="0"/>
      <p:bldP spid="26" grpId="1"/>
      <p:bldP spid="27" grpId="0"/>
      <p:bldP spid="27" grpId="1"/>
      <p:bldP spid="28" grpId="0" animBg="1"/>
      <p:bldP spid="28" grpId="1" animBg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 animBg="1"/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0515" y="413233"/>
            <a:ext cx="828821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Автоматизированная система АТМ ЖКХ обеспечивает выполнение следующих функций:</a:t>
            </a:r>
          </a:p>
          <a:p>
            <a:endParaRPr lang="ru-RU" sz="2400" dirty="0" smtClean="0"/>
          </a:p>
          <a:p>
            <a:r>
              <a:rPr lang="ru-RU" sz="2400" dirty="0" smtClean="0"/>
              <a:t>	•автоматический мониторинг объектов ЖКХ в режиме реального времени, контроль работы приборов учета и другого оборудования;</a:t>
            </a:r>
          </a:p>
          <a:p>
            <a:r>
              <a:rPr lang="ru-RU" sz="2400" dirty="0" smtClean="0"/>
              <a:t>	•архивацию, документирование и аналитическая обработка всех параметров;</a:t>
            </a:r>
          </a:p>
          <a:p>
            <a:r>
              <a:rPr lang="ru-RU" sz="2400" dirty="0" smtClean="0"/>
              <a:t>	•формирование и предоставление документальных отчетов потребленной энергии абонентам, обслуживающим организациям, представителям </a:t>
            </a:r>
            <a:r>
              <a:rPr lang="ru-RU" sz="2400" dirty="0" err="1" smtClean="0"/>
              <a:t>ресурсоснабжающих</a:t>
            </a:r>
            <a:r>
              <a:rPr lang="ru-RU" sz="2400" dirty="0" smtClean="0"/>
              <a:t> организаций;</a:t>
            </a:r>
          </a:p>
          <a:p>
            <a:r>
              <a:rPr lang="ru-RU" sz="2400" dirty="0" smtClean="0"/>
              <a:t>	•начисление платежей по потребленным ресурсам, ведение счетов и балансов оплаты;</a:t>
            </a:r>
          </a:p>
          <a:p>
            <a:r>
              <a:rPr lang="ru-RU" sz="2400" dirty="0" smtClean="0"/>
              <a:t>	•простое, быстрое и надежное оповещение специалистов и администрации о нештатных событиях и авариях</a:t>
            </a:r>
            <a:endParaRPr lang="ru-RU"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68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418839"/>
            <a:ext cx="11154033" cy="60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399787"/>
            <a:ext cx="11154034" cy="60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426460"/>
            <a:ext cx="11154033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30270"/>
            <a:ext cx="11044061" cy="59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18839"/>
            <a:ext cx="11154033" cy="60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550973"/>
            <a:ext cx="11154033" cy="57261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78261" y="1656762"/>
            <a:ext cx="2942493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сотрудников компании: Подключение и удаление сотрудников в списке предприятия, редактирование справочных и контактных данных о сотрудниках предприятия.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9383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422649"/>
            <a:ext cx="11154033" cy="60127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88770" y="644065"/>
            <a:ext cx="2227384" cy="513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устройствами, подключенными в АТМ: Выбор типа приборов, подключение устройств их владельцами, диагностика, выбор местоположения, наименования объекта, идентификационных данных и др. характеристик объекта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8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415029"/>
            <a:ext cx="11154033" cy="60279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65321" y="715565"/>
            <a:ext cx="2426678" cy="542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Настройка параметров мониторинга, архивации и доступа: Общие информационные настройки объекта эксплуатации, архивация, перечень параметров мониторинга, создание собственных параметров и наборов отображаемых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356900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15029"/>
            <a:ext cx="11047872" cy="60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4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407408"/>
            <a:ext cx="11059303" cy="60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6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550504" y="292014"/>
            <a:ext cx="10522226" cy="634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Bef>
                <a:spcPts val="1575"/>
              </a:spcBef>
              <a:spcAft>
                <a:spcPts val="790"/>
              </a:spcAft>
            </a:pPr>
            <a:r>
              <a:rPr lang="ru-RU" sz="2400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ОСНОВНЫЕ </a:t>
            </a:r>
            <a:r>
              <a:rPr lang="ru-RU" sz="24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ФУНКЦИОНАЛЬНЫЕ ВОЗМОЖНОСТИ</a:t>
            </a:r>
            <a:endParaRPr lang="ru-RU" sz="2400" dirty="0">
              <a:solidFill>
                <a:srgbClr val="0070C0"/>
              </a:solidFill>
            </a:endParaRPr>
          </a:p>
          <a:p>
            <a:pPr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Автоматический непрерывный мониторинг состояния объектов в автоматическом режиме </a:t>
            </a:r>
            <a:r>
              <a:rPr lang="ru-RU" sz="2400" dirty="0" err="1"/>
              <a:t>On-line</a:t>
            </a:r>
            <a:endParaRPr lang="ru-RU" sz="2400" dirty="0"/>
          </a:p>
          <a:p>
            <a:pPr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Мгновенная выдача документальных отчетов по: республике, районам, неисправным котельным, времени аварии, состоянию всего хозяйства ЖКХ и т.д.</a:t>
            </a:r>
          </a:p>
          <a:p>
            <a:pPr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Архивация и документирование всех параметров энергопотребления</a:t>
            </a:r>
          </a:p>
          <a:p>
            <a:pPr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Хранение всей справочной и контактной информации об объектах</a:t>
            </a:r>
          </a:p>
          <a:p>
            <a:pPr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Быстрая и простая «обратная связь» с персоналом и администрацией: телефонным вызовом, отправкой SMS, письмом электронной почты</a:t>
            </a:r>
          </a:p>
          <a:p>
            <a:pPr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Просмотр оперативной информации на проекционных экранах на совещаниях специалистов и администрации.</a:t>
            </a:r>
          </a:p>
          <a:p>
            <a:pPr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Обеспечение доступа к оперативной информации и документальным отчетам из любой географической точки.</a:t>
            </a:r>
          </a:p>
        </p:txBody>
      </p:sp>
    </p:spTree>
    <p:extLst>
      <p:ext uri="{BB962C8B-B14F-4D97-AF65-F5344CB8AC3E}">
        <p14:creationId xmlns:p14="http://schemas.microsoft.com/office/powerpoint/2010/main" val="2317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399787"/>
            <a:ext cx="11101216" cy="60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45511"/>
            <a:ext cx="11089785" cy="59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13232"/>
            <a:ext cx="11040251" cy="60203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79324" y="1883212"/>
            <a:ext cx="4419600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аварийными событиями: Редактирование существующих и создание новых аварийных событий объекта мониторинга.</a:t>
            </a:r>
          </a:p>
        </p:txBody>
      </p:sp>
    </p:spTree>
    <p:extLst>
      <p:ext uri="{BB962C8B-B14F-4D97-AF65-F5344CB8AC3E}">
        <p14:creationId xmlns:p14="http://schemas.microsoft.com/office/powerpoint/2010/main" val="12746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18839"/>
            <a:ext cx="11101216" cy="60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05" y="422649"/>
            <a:ext cx="10912802" cy="60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415029"/>
            <a:ext cx="11154033" cy="60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7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434080"/>
            <a:ext cx="11036441" cy="59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2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18839"/>
            <a:ext cx="11059302" cy="60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7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30270"/>
            <a:ext cx="11154033" cy="59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395977"/>
            <a:ext cx="11154033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35724" y="269631"/>
            <a:ext cx="10058400" cy="5244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Сбор </a:t>
            </a:r>
            <a:r>
              <a:rPr lang="ru-RU" sz="2400" dirty="0"/>
              <a:t>первичной информации о параметрах и текущем состоянии объектов, о фактическом потреблении всех видов </a:t>
            </a:r>
            <a:r>
              <a:rPr lang="ru-RU" sz="2400" dirty="0" smtClean="0"/>
              <a:t>ТЭР (топливно-энергетические ресурсы), </a:t>
            </a:r>
            <a:r>
              <a:rPr lang="ru-RU" sz="2400" dirty="0"/>
              <a:t>об оплате ТЭР и поставщиках ТЭР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Анализ соблюдения температурных графиков, расчет баланса потребления/оплаты ТЭР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Ведение (хранение, актуализация информации) баз данных для хранения фактов (показателей) по потреблению, оплате ТЭР и прочим тематическим разделам статистической информации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 smtClean="0"/>
              <a:t>Расчет </a:t>
            </a:r>
            <a:r>
              <a:rPr lang="ru-RU" sz="2400" dirty="0"/>
              <a:t>баланса по выполнению плановых показателей потребления ТЭР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Интеграция (получение сводной) информации по всем видам показателей, статистический анализ с целью выявления зависимостей, закономерностей, тенденций и т.д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624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" y="418839"/>
            <a:ext cx="11150751" cy="60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38" y="0"/>
            <a:ext cx="7026249" cy="3048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38" y="3367738"/>
            <a:ext cx="7033870" cy="3490262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2555631" y="3083169"/>
            <a:ext cx="7467600" cy="199293"/>
          </a:xfrm>
          <a:custGeom>
            <a:avLst/>
            <a:gdLst>
              <a:gd name="connsiteX0" fmla="*/ 0 w 7467600"/>
              <a:gd name="connsiteY0" fmla="*/ 199293 h 199293"/>
              <a:gd name="connsiteX1" fmla="*/ 1477107 w 7467600"/>
              <a:gd name="connsiteY1" fmla="*/ 23446 h 199293"/>
              <a:gd name="connsiteX2" fmla="*/ 3165231 w 7467600"/>
              <a:gd name="connsiteY2" fmla="*/ 140677 h 199293"/>
              <a:gd name="connsiteX3" fmla="*/ 4689231 w 7467600"/>
              <a:gd name="connsiteY3" fmla="*/ 23446 h 199293"/>
              <a:gd name="connsiteX4" fmla="*/ 6271846 w 7467600"/>
              <a:gd name="connsiteY4" fmla="*/ 128954 h 199293"/>
              <a:gd name="connsiteX5" fmla="*/ 7467600 w 7467600"/>
              <a:gd name="connsiteY5" fmla="*/ 0 h 19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600" h="199293">
                <a:moveTo>
                  <a:pt x="0" y="199293"/>
                </a:moveTo>
                <a:cubicBezTo>
                  <a:pt x="474784" y="116254"/>
                  <a:pt x="949569" y="33215"/>
                  <a:pt x="1477107" y="23446"/>
                </a:cubicBezTo>
                <a:cubicBezTo>
                  <a:pt x="2004645" y="13677"/>
                  <a:pt x="2629877" y="140677"/>
                  <a:pt x="3165231" y="140677"/>
                </a:cubicBezTo>
                <a:cubicBezTo>
                  <a:pt x="3700585" y="140677"/>
                  <a:pt x="4171462" y="25400"/>
                  <a:pt x="4689231" y="23446"/>
                </a:cubicBezTo>
                <a:cubicBezTo>
                  <a:pt x="5207000" y="21492"/>
                  <a:pt x="5808785" y="132862"/>
                  <a:pt x="6271846" y="128954"/>
                </a:cubicBezTo>
                <a:cubicBezTo>
                  <a:pt x="6734907" y="125046"/>
                  <a:pt x="7101253" y="62523"/>
                  <a:pt x="74676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2555631" y="3181628"/>
            <a:ext cx="7467600" cy="199293"/>
          </a:xfrm>
          <a:custGeom>
            <a:avLst/>
            <a:gdLst>
              <a:gd name="connsiteX0" fmla="*/ 0 w 7467600"/>
              <a:gd name="connsiteY0" fmla="*/ 199293 h 199293"/>
              <a:gd name="connsiteX1" fmla="*/ 1477107 w 7467600"/>
              <a:gd name="connsiteY1" fmla="*/ 23446 h 199293"/>
              <a:gd name="connsiteX2" fmla="*/ 3165231 w 7467600"/>
              <a:gd name="connsiteY2" fmla="*/ 140677 h 199293"/>
              <a:gd name="connsiteX3" fmla="*/ 4689231 w 7467600"/>
              <a:gd name="connsiteY3" fmla="*/ 23446 h 199293"/>
              <a:gd name="connsiteX4" fmla="*/ 6271846 w 7467600"/>
              <a:gd name="connsiteY4" fmla="*/ 128954 h 199293"/>
              <a:gd name="connsiteX5" fmla="*/ 7467600 w 7467600"/>
              <a:gd name="connsiteY5" fmla="*/ 0 h 19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600" h="199293">
                <a:moveTo>
                  <a:pt x="0" y="199293"/>
                </a:moveTo>
                <a:cubicBezTo>
                  <a:pt x="474784" y="116254"/>
                  <a:pt x="949569" y="33215"/>
                  <a:pt x="1477107" y="23446"/>
                </a:cubicBezTo>
                <a:cubicBezTo>
                  <a:pt x="2004645" y="13677"/>
                  <a:pt x="2629877" y="140677"/>
                  <a:pt x="3165231" y="140677"/>
                </a:cubicBezTo>
                <a:cubicBezTo>
                  <a:pt x="3700585" y="140677"/>
                  <a:pt x="4171462" y="25400"/>
                  <a:pt x="4689231" y="23446"/>
                </a:cubicBezTo>
                <a:cubicBezTo>
                  <a:pt x="5207000" y="21492"/>
                  <a:pt x="5808785" y="132862"/>
                  <a:pt x="6271846" y="128954"/>
                </a:cubicBezTo>
                <a:cubicBezTo>
                  <a:pt x="6734907" y="125046"/>
                  <a:pt x="7101253" y="62523"/>
                  <a:pt x="74676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2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15029"/>
            <a:ext cx="11146940" cy="60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13232"/>
            <a:ext cx="11154033" cy="60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618463" y="182400"/>
            <a:ext cx="54474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Отличие и преимущества системы АТМ</a:t>
            </a:r>
            <a:endParaRPr lang="ru-RU" sz="2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37968" y="644065"/>
            <a:ext cx="11154032" cy="6165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/>
              <a:t>	Система </a:t>
            </a:r>
            <a:r>
              <a:rPr lang="ru-RU" sz="2400" dirty="0"/>
              <a:t>АТМ полностью независимое решение М2М и представляет собой </a:t>
            </a:r>
            <a:r>
              <a:rPr lang="ru-RU" sz="2400" dirty="0" smtClean="0"/>
              <a:t>	облачный </a:t>
            </a:r>
            <a:r>
              <a:rPr lang="ru-RU" sz="2400" dirty="0"/>
              <a:t>сервис с интуитивно понятным интерфейсом и возможностью </a:t>
            </a:r>
            <a:r>
              <a:rPr lang="ru-RU" sz="2400" dirty="0" smtClean="0"/>
              <a:t>	самостоятельной </a:t>
            </a:r>
            <a:r>
              <a:rPr lang="ru-RU" sz="2400" dirty="0"/>
              <a:t>настройки под свои нужды, а функционал превосходит все </a:t>
            </a:r>
            <a:r>
              <a:rPr lang="ru-RU" sz="2400" dirty="0" smtClean="0"/>
              <a:t>	имеющиеся </a:t>
            </a:r>
            <a:r>
              <a:rPr lang="ru-RU" sz="2400" dirty="0"/>
              <a:t>аналоги по многим показателям.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/>
              <a:t>		Основные </a:t>
            </a:r>
            <a:r>
              <a:rPr lang="ru-RU" sz="2400" dirty="0"/>
              <a:t>отличия </a:t>
            </a:r>
            <a:r>
              <a:rPr lang="ru-RU" sz="2400" dirty="0" smtClean="0"/>
              <a:t>системы </a:t>
            </a:r>
            <a:r>
              <a:rPr lang="ru-RU" sz="2400" dirty="0"/>
              <a:t>АТМ от других систем: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в </a:t>
            </a:r>
            <a:r>
              <a:rPr lang="ru-RU" sz="2400" dirty="0"/>
              <a:t>АТМ можно работать с любого устройства (компьютер, планшет, смартфон и т.п.) и из любой операционной системы (</a:t>
            </a:r>
            <a:r>
              <a:rPr lang="ru-RU" sz="2400" dirty="0" err="1"/>
              <a:t>Windows</a:t>
            </a:r>
            <a:r>
              <a:rPr lang="ru-RU" sz="2400" dirty="0"/>
              <a:t>, </a:t>
            </a:r>
            <a:r>
              <a:rPr lang="ru-RU" sz="2400" dirty="0" err="1"/>
              <a:t>MacOS</a:t>
            </a:r>
            <a:r>
              <a:rPr lang="ru-RU" sz="2400" dirty="0"/>
              <a:t>, </a:t>
            </a:r>
            <a:r>
              <a:rPr lang="ru-RU" sz="2400" dirty="0" err="1"/>
              <a:t>Android</a:t>
            </a:r>
            <a:r>
              <a:rPr lang="ru-RU" sz="2400" dirty="0"/>
              <a:t> и т.п.) - работа идет прямо в WEB-браузере (IE, </a:t>
            </a:r>
            <a:r>
              <a:rPr lang="ru-RU" sz="2400" dirty="0" err="1"/>
              <a:t>Opera</a:t>
            </a:r>
            <a:r>
              <a:rPr lang="ru-RU" sz="2400" dirty="0"/>
              <a:t>, </a:t>
            </a:r>
            <a:r>
              <a:rPr lang="ru-RU" sz="2400" dirty="0" err="1"/>
              <a:t>Yandex</a:t>
            </a:r>
            <a:r>
              <a:rPr lang="ru-RU" sz="2400" dirty="0"/>
              <a:t> и т.п.) и не требует установки всяких </a:t>
            </a:r>
            <a:r>
              <a:rPr lang="ru-RU" sz="2400" dirty="0" err="1"/>
              <a:t>спецпрограмм</a:t>
            </a:r>
            <a:r>
              <a:rPr lang="ru-RU" sz="2400" dirty="0"/>
              <a:t> и </a:t>
            </a:r>
            <a:r>
              <a:rPr lang="ru-RU" sz="2400" dirty="0" err="1"/>
              <a:t>спецзнаний</a:t>
            </a:r>
            <a:r>
              <a:rPr lang="ru-RU" sz="2400" dirty="0"/>
              <a:t> для этого</a:t>
            </a:r>
            <a:r>
              <a:rPr lang="ru-RU" sz="2400" dirty="0" smtClean="0"/>
              <a:t>; 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 создание мнемосхем </a:t>
            </a:r>
            <a:r>
              <a:rPr lang="ru-RU" sz="2400" dirty="0"/>
              <a:t>в АТМ представляет свободный процесс создания/редактирования совокупности сигнальных устройств и сигнальных изображений оборудования и внутренних связей контролируемого объекта в единой схеме с отображением/применением любых данных с любых объектов заказчика в системе (разницу легко наблюдать в сравнении с другими системами</a:t>
            </a:r>
            <a:r>
              <a:rPr lang="ru-RU" sz="2400" dirty="0" smtClean="0"/>
              <a:t>);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524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161605" y="412528"/>
            <a:ext cx="11154032" cy="5982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dirty="0" smtClean="0"/>
              <a:t>графическое </a:t>
            </a:r>
            <a:r>
              <a:rPr lang="ru-RU" sz="2400" dirty="0"/>
              <a:t>отображение любых данных в системе с возможностью наложения сравниваемых параметров на общей временной оси, «горячим» отключением/включением ненужных переменных и др. возможностями</a:t>
            </a:r>
            <a:r>
              <a:rPr lang="ru-RU" sz="2400" dirty="0" smtClean="0"/>
              <a:t>;</a:t>
            </a:r>
            <a:endParaRPr lang="ru-RU" sz="2400" dirty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аналитические </a:t>
            </a:r>
            <a:r>
              <a:rPr lang="ru-RU" sz="2400" dirty="0"/>
              <a:t>возможности системы не ограничиваются сравнением нагрузок и просмотром температурного графика, а позволяют построить всевозможные зависимости  и отклонения с формированием необходимой выборки данных в соответствующих графиках и отчетах (определение реального класса </a:t>
            </a:r>
            <a:r>
              <a:rPr lang="ru-RU" sz="2400" dirty="0" err="1"/>
              <a:t>энергоэффективности</a:t>
            </a:r>
            <a:r>
              <a:rPr lang="ru-RU" sz="2400" dirty="0"/>
              <a:t>, оценка экономического эффекта от внедрений регулирующего оборудования и т.п</a:t>
            </a:r>
            <a:r>
              <a:rPr lang="ru-RU" sz="2400" dirty="0" smtClean="0"/>
              <a:t>.);</a:t>
            </a:r>
          </a:p>
          <a:p>
            <a:endParaRPr lang="ru-RU" sz="2400" dirty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редактор </a:t>
            </a:r>
            <a:r>
              <a:rPr lang="ru-RU" sz="2400" dirty="0"/>
              <a:t>коммерческих отчетов позволяет легко создавать собственные формы отчета с возможностью использования переменных не только текущего, но и других объектов группы, автоматического формирования, рассылки и др. возможностей;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39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37967" y="182400"/>
            <a:ext cx="11154033" cy="716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/>
              <a:t>информирование </a:t>
            </a:r>
            <a:r>
              <a:rPr lang="ru-RU" sz="2400" dirty="0"/>
              <a:t>о наступлении аварийных ситуаций по задаваемым критериям не ограничивается стандартно задаваемыми слежением за метрологическим диапазоном или нарушения эксплуатации, а создается в любой возможной зависимости переменных системы, включая переменные других объектов (например, </a:t>
            </a:r>
            <a:r>
              <a:rPr lang="en-US" sz="2400" dirty="0" smtClean="0"/>
              <a:t>SMS</a:t>
            </a:r>
            <a:r>
              <a:rPr lang="ru-RU" sz="2400" dirty="0" smtClean="0"/>
              <a:t> </a:t>
            </a:r>
            <a:r>
              <a:rPr lang="ru-RU" sz="2400" dirty="0"/>
              <a:t>при обнаружении потери объема теплоносителя на подаче в определенное здание и сохранении температуры теплоносителя в соответствующем диапазоне ближайших подобных зданий в группе). Также контролируется отправка/получение/реакция по каждому сотруднику</a:t>
            </a:r>
            <a:r>
              <a:rPr lang="ru-RU" sz="2400" dirty="0" smtClean="0"/>
              <a:t>;</a:t>
            </a:r>
          </a:p>
          <a:p>
            <a:endParaRPr lang="ru-RU" sz="2400" dirty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АТМ </a:t>
            </a:r>
            <a:r>
              <a:rPr lang="ru-RU" sz="2400" dirty="0"/>
              <a:t>использует </a:t>
            </a:r>
            <a:r>
              <a:rPr lang="en-US" sz="2400" dirty="0"/>
              <a:t>USB</a:t>
            </a:r>
            <a:r>
              <a:rPr lang="ru-RU" sz="2400" dirty="0"/>
              <a:t>-</a:t>
            </a:r>
            <a:r>
              <a:rPr lang="ru-RU" sz="2400" dirty="0" err="1"/>
              <a:t>токен</a:t>
            </a:r>
            <a:r>
              <a:rPr lang="ru-RU" sz="2400" dirty="0"/>
              <a:t> с аппаратной реализацией Р</a:t>
            </a:r>
            <a:r>
              <a:rPr lang="ru-RU" sz="2400" dirty="0" smtClean="0"/>
              <a:t>оссийского </a:t>
            </a:r>
            <a:r>
              <a:rPr lang="ru-RU" sz="2400" dirty="0"/>
              <a:t>стандарта электронной подписи (ЭЦП), шифрования и хеширования. Обеспечивает безопасное хранение </a:t>
            </a:r>
            <a:r>
              <a:rPr lang="ru-RU" sz="2400" dirty="0" err="1"/>
              <a:t>неизвлекаемых</a:t>
            </a:r>
            <a:r>
              <a:rPr lang="ru-RU" sz="2400" dirty="0"/>
              <a:t> ключей электронной подписи во встроенной защищенной памяти</a:t>
            </a:r>
            <a:r>
              <a:rPr lang="ru-RU" sz="2400"/>
              <a:t>. </a:t>
            </a:r>
            <a:endParaRPr lang="ru-RU" sz="2400" smtClean="0"/>
          </a:p>
          <a:p>
            <a:pPr marL="342900" indent="-342900">
              <a:buFontTx/>
              <a:buChar char="-"/>
            </a:pPr>
            <a:endParaRPr lang="ru-RU" sz="2400" dirty="0" smtClean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Имеет </a:t>
            </a:r>
            <a:r>
              <a:rPr lang="ru-RU" sz="2400" dirty="0"/>
              <a:t>сертификат ФСБ о соответствии требованиям по классу КС2, а также сертификат ФСТЭК о соответствии требованиям, предъявляемым по 4-му уровню контроля отсутствия </a:t>
            </a:r>
            <a:r>
              <a:rPr lang="ru-RU" sz="2400" dirty="0" err="1"/>
              <a:t>недекларированных</a:t>
            </a:r>
            <a:r>
              <a:rPr lang="ru-RU" sz="2400" dirty="0"/>
              <a:t> возможностей (НДВ4). Электронная подпись (ЭЦП) данных и файлов в соответствии с ГОСТ Р 34-10.2001;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519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037966" y="611049"/>
            <a:ext cx="11154033" cy="587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dirty="0" smtClean="0"/>
              <a:t>Использование </a:t>
            </a:r>
            <a:r>
              <a:rPr lang="ru-RU" sz="2400" dirty="0"/>
              <a:t>встроенной в АТМ ГИС </a:t>
            </a:r>
            <a:r>
              <a:rPr lang="ru-RU" sz="2400" dirty="0" err="1"/>
              <a:t>Zulu</a:t>
            </a:r>
            <a:r>
              <a:rPr lang="ru-RU" sz="2400" dirty="0"/>
              <a:t>® в среде «облачных вычислений» позволяет проводить гидравлический расчет систем теплоснабжения и водоснабжения, расчет сетей любой сложности, с одним или несколькими источниками, с учетом теплового баланса. Расчет нестационарных режимов (в частности гидроудар).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dirty="0" smtClean="0"/>
              <a:t>АТМ </a:t>
            </a:r>
            <a:r>
              <a:rPr lang="ru-RU" sz="2400" dirty="0"/>
              <a:t>объединяет все виды технологических объектов: тепло - , </a:t>
            </a:r>
            <a:r>
              <a:rPr lang="ru-RU" sz="2400" dirty="0" err="1"/>
              <a:t>газо</a:t>
            </a:r>
            <a:r>
              <a:rPr lang="ru-RU" sz="2400" dirty="0"/>
              <a:t> - , водо-, электроснабжение, системы управления погодной автоматикой, системами городского освещения и пр. Система АТМ позволяет подключать и управлять любыми свободно программируемыми контроллерами. </a:t>
            </a:r>
            <a:endParaRPr lang="ru-RU" sz="2400" dirty="0" smtClean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dirty="0" smtClean="0"/>
              <a:t>Эффективность </a:t>
            </a:r>
            <a:r>
              <a:rPr lang="ru-RU" sz="2400" dirty="0"/>
              <a:t>мероприятий энергосбережения усиливается при использовании автоматизированного и массового управления режимами работы. Это позволяет на базе АТМ строить такие решения, как «Безопасный город», «Единый информационный расчетный центр» и т.п.</a:t>
            </a:r>
          </a:p>
        </p:txBody>
      </p:sp>
    </p:spTree>
    <p:extLst>
      <p:ext uri="{BB962C8B-B14F-4D97-AF65-F5344CB8AC3E}">
        <p14:creationId xmlns:p14="http://schemas.microsoft.com/office/powerpoint/2010/main" val="10266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31095" y="2706169"/>
            <a:ext cx="6480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СПАСИБО </a:t>
            </a:r>
            <a:r>
              <a:rPr lang="ru-RU" sz="4000" dirty="0">
                <a:solidFill>
                  <a:srgbClr val="0070C0"/>
                </a:solidFill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0440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600456" y="1543639"/>
            <a:ext cx="9941168" cy="3740832"/>
          </a:xfrm>
          <a:prstGeom prst="rect">
            <a:avLst/>
          </a:prstGeom>
          <a:effectLst>
            <a:reflection endPos="0" dist="50800" dir="5400000" sy="-100000" algn="bl" rotWithShape="0"/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575"/>
              </a:spcBef>
              <a:spcAft>
                <a:spcPts val="79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		ПОДКЛЮЧАЕМОЕ К СИСТЕМЕ ОБОРУДОВАНИЕ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/>
              <a:t>Приборы учета тепло- </a:t>
            </a:r>
            <a:r>
              <a:rPr lang="ru-RU" sz="2400" dirty="0" err="1"/>
              <a:t>водо</a:t>
            </a:r>
            <a:r>
              <a:rPr lang="ru-RU" sz="2400" dirty="0"/>
              <a:t> и электроснабжения;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/>
              <a:t>Приборы контроля электроснабжения;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/>
              <a:t>Блоки сигнализации и аварийного оповещения;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/>
              <a:t>Специализированные контроллеры систем автоматического управления различных процессов (автоматика управления освещением, </a:t>
            </a:r>
            <a:r>
              <a:rPr lang="ru-RU" sz="2400" dirty="0" err="1" smtClean="0"/>
              <a:t>погодо</a:t>
            </a:r>
            <a:r>
              <a:rPr lang="ru-RU" sz="2400" dirty="0" smtClean="0"/>
              <a:t>-зависимая </a:t>
            </a:r>
            <a:r>
              <a:rPr lang="ru-RU" sz="2400" dirty="0"/>
              <a:t>автоматика и пр.);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 smtClean="0"/>
              <a:t>Свободно программируемые </a:t>
            </a:r>
            <a:r>
              <a:rPr lang="ru-RU" sz="2400" dirty="0"/>
              <a:t>промышленные контроллеры и УСПД</a:t>
            </a:r>
          </a:p>
        </p:txBody>
      </p:sp>
    </p:spTree>
    <p:extLst>
      <p:ext uri="{BB962C8B-B14F-4D97-AF65-F5344CB8AC3E}">
        <p14:creationId xmlns:p14="http://schemas.microsoft.com/office/powerpoint/2010/main" val="40895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2296" y="644065"/>
            <a:ext cx="10283687" cy="5105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			ПРИМЕНИМОСТЬ СИСТЕМЫ</a:t>
            </a:r>
          </a:p>
          <a:p>
            <a:endParaRPr lang="ru-RU" sz="2400" dirty="0">
              <a:solidFill>
                <a:srgbClr val="0070C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solidFill>
                  <a:srgbClr val="0070C0"/>
                </a:solidFill>
              </a:rPr>
              <a:t>Интернет-диспетчерская АТМ может использоваться следующими видами </a:t>
            </a:r>
            <a:r>
              <a:rPr lang="ru-RU" sz="2400" dirty="0" smtClean="0">
                <a:solidFill>
                  <a:srgbClr val="0070C0"/>
                </a:solidFill>
              </a:rPr>
              <a:t>				организаций </a:t>
            </a:r>
            <a:r>
              <a:rPr lang="ru-RU" sz="2400" dirty="0">
                <a:solidFill>
                  <a:srgbClr val="0070C0"/>
                </a:solidFill>
              </a:rPr>
              <a:t>и сфер деятельности человека: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/>
              <a:t>У</a:t>
            </a:r>
            <a:r>
              <a:rPr lang="ru-RU" sz="2400" dirty="0" smtClean="0"/>
              <a:t>правляющие </a:t>
            </a:r>
            <a:r>
              <a:rPr lang="ru-RU" sz="2400" dirty="0"/>
              <a:t>компании;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/>
              <a:t>Т</a:t>
            </a:r>
            <a:r>
              <a:rPr lang="ru-RU" sz="2400" dirty="0" smtClean="0"/>
              <a:t>оварищества </a:t>
            </a:r>
            <a:r>
              <a:rPr lang="ru-RU" sz="2400" dirty="0"/>
              <a:t>собственников </a:t>
            </a:r>
            <a:r>
              <a:rPr lang="ru-RU" sz="2400" dirty="0" smtClean="0"/>
              <a:t>жилья (ТСЖ);</a:t>
            </a:r>
            <a:endParaRPr lang="ru-RU" sz="2400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 err="1" smtClean="0"/>
              <a:t>Ресурсо</a:t>
            </a:r>
            <a:r>
              <a:rPr lang="en-US" sz="2400" dirty="0" smtClean="0"/>
              <a:t> </a:t>
            </a:r>
            <a:r>
              <a:rPr lang="ru-RU" sz="2400" dirty="0" smtClean="0"/>
              <a:t>снабжающие </a:t>
            </a:r>
            <a:r>
              <a:rPr lang="ru-RU" sz="2400" dirty="0"/>
              <a:t>организации (ГРП, ГРС, котельные, ТЭЦ);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/>
              <a:t>Э</a:t>
            </a:r>
            <a:r>
              <a:rPr lang="ru-RU" sz="2400" dirty="0" smtClean="0"/>
              <a:t>ксплуатирующие </a:t>
            </a:r>
            <a:r>
              <a:rPr lang="ru-RU" sz="2400" dirty="0"/>
              <a:t>и аварийные службы;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/>
              <a:t>Д</a:t>
            </a:r>
            <a:r>
              <a:rPr lang="ru-RU" sz="2400" dirty="0" smtClean="0"/>
              <a:t>ежурные </a:t>
            </a:r>
            <a:r>
              <a:rPr lang="ru-RU" sz="2400" dirty="0"/>
              <a:t>службы МЧС;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/>
              <a:t>А</a:t>
            </a:r>
            <a:r>
              <a:rPr lang="ru-RU" sz="2400" dirty="0" smtClean="0"/>
              <a:t>дминистрации </a:t>
            </a:r>
            <a:r>
              <a:rPr lang="ru-RU" sz="2400" dirty="0"/>
              <a:t>всех уровней и надзорные комитеты;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/>
              <a:t>Государственный технический надзор.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2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048000" y="133690"/>
            <a:ext cx="6692347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59B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  ИНТЕРНЕТ  ДИСПЕТЧЕРСКОЙ  АТМ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67" y="621196"/>
            <a:ext cx="7721719" cy="58789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759686" y="621196"/>
            <a:ext cx="3432314" cy="5812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работы в системе АТМ необходим доступ в интернет с любого компьютера с установленным интернет-браузером и клиентом электронной почты (например, </a:t>
            </a:r>
            <a:r>
              <a:rPr lang="ru-RU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MSOutlook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используемой операционной системы не принципиален. Дополнительного программного обеспечения 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требуется. Адресом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доступа пользователей к системе в базовой конфигурации сервиса является интернет-адрес - www.1sim.ru. Также возможен доступ к системе по доменному имени – http://atm.onego.ru. </a:t>
            </a:r>
            <a:endParaRPr lang="ru-RU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943950" y="255369"/>
            <a:ext cx="628633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99160">
              <a:lnSpc>
                <a:spcPct val="107000"/>
              </a:lnSpc>
              <a:spcBef>
                <a:spcPts val="1575"/>
              </a:spcBef>
              <a:spcAft>
                <a:spcPts val="790"/>
              </a:spcAft>
            </a:pPr>
            <a:r>
              <a:rPr lang="ru-RU" b="1" u="sng" kern="0" dirty="0" smtClean="0">
                <a:solidFill>
                  <a:srgbClr val="0059B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обновить"/>
              </a:rPr>
              <a:t>СТРУКТУРА И СОДЕРЖАНИЕ ЭКРАНОВ </a:t>
            </a:r>
            <a:r>
              <a:rPr lang="ru-RU" b="1" u="sng" kern="0" dirty="0">
                <a:solidFill>
                  <a:srgbClr val="0059B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обновить"/>
              </a:rPr>
              <a:t>системы АТМ</a:t>
            </a:r>
            <a:endParaRPr lang="ru-RU" sz="1050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8" y="750063"/>
            <a:ext cx="8192318" cy="58145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30286" y="596250"/>
            <a:ext cx="2961714" cy="6122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начала работы в системе АТМ необходимо выполнить несколько обязательных этапов настройки в следующем порядке: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организации и настройка персональных данных: Регистрация, внесение в систему реквизитов и контактных данных организации. Процесс регистрации осуществляется один раз и является обязательным условием для начала работы в АТМ.</a:t>
            </a:r>
          </a:p>
        </p:txBody>
      </p:sp>
    </p:spTree>
    <p:extLst>
      <p:ext uri="{BB962C8B-B14F-4D97-AF65-F5344CB8AC3E}">
        <p14:creationId xmlns:p14="http://schemas.microsoft.com/office/powerpoint/2010/main" val="226682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9890"/>
            <a:ext cx="1037968" cy="6887890"/>
            <a:chOff x="0" y="-29890"/>
            <a:chExt cx="1037968" cy="688789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890"/>
              <a:ext cx="1037968" cy="68878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3637" y="182400"/>
              <a:ext cx="790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АТМ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457200"/>
            <a:ext cx="11146940" cy="59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850</Words>
  <Application>Microsoft Office PowerPoint</Application>
  <PresentationFormat>Широкоэкранный</PresentationFormat>
  <Paragraphs>137</Paragraphs>
  <Slides>48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Igor</cp:lastModifiedBy>
  <cp:revision>139</cp:revision>
  <dcterms:created xsi:type="dcterms:W3CDTF">2016-07-25T10:00:19Z</dcterms:created>
  <dcterms:modified xsi:type="dcterms:W3CDTF">2017-01-12T09:16:23Z</dcterms:modified>
</cp:coreProperties>
</file>